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10" r:id="rId3"/>
    <p:sldId id="311" r:id="rId4"/>
    <p:sldId id="312" r:id="rId5"/>
    <p:sldId id="334" r:id="rId6"/>
    <p:sldId id="333" r:id="rId7"/>
    <p:sldId id="313" r:id="rId8"/>
    <p:sldId id="314" r:id="rId9"/>
    <p:sldId id="315" r:id="rId10"/>
    <p:sldId id="316" r:id="rId11"/>
    <p:sldId id="317" r:id="rId12"/>
    <p:sldId id="318" r:id="rId13"/>
    <p:sldId id="31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B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922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1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27FBF-CEF6-405D-B562-8E01E152D31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74350-A44B-422E-886B-96166F30E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36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42E94-B4D2-46DF-9082-CA4C813DB9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84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42E94-B4D2-46DF-9082-CA4C813DB9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34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70933" y="1"/>
            <a:ext cx="5037667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9565" y="914401"/>
            <a:ext cx="9262836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8985" y="4402667"/>
            <a:ext cx="7683417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524000" cy="365125"/>
          </a:xfrm>
        </p:spPr>
        <p:txBody>
          <a:bodyPr/>
          <a:lstStyle/>
          <a:p>
            <a:fld id="{F2319AEE-32D0-44C0-BCCD-94F11342080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70933" y="3771900"/>
            <a:ext cx="48260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747185" y="3867150"/>
            <a:ext cx="82551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29613502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512" y="242317"/>
            <a:ext cx="10272889" cy="640079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512" y="1563624"/>
            <a:ext cx="10272889" cy="3332816"/>
          </a:xfrm>
        </p:spPr>
        <p:txBody>
          <a:bodyPr anchor="ctr"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31"/>
          <p:cNvSpPr>
            <a:spLocks noChangeArrowheads="1"/>
          </p:cNvSpPr>
          <p:nvPr/>
        </p:nvSpPr>
        <p:spPr bwMode="auto">
          <a:xfrm>
            <a:off x="11074400" y="6477000"/>
            <a:ext cx="812800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dirty="0">
                <a:solidFill>
                  <a:schemeClr val="accent1">
                    <a:lumMod val="75000"/>
                  </a:schemeClr>
                </a:solidFill>
              </a:rPr>
              <a:t>p. </a:t>
            </a:r>
            <a:fld id="{09037DC0-086B-4903-AE09-DACB552AC4D6}" type="slidenum">
              <a:rPr lang="en-US" altLang="en-US" sz="1200" b="0" smtClean="0">
                <a:solidFill>
                  <a:schemeClr val="accent1">
                    <a:lumMod val="75000"/>
                  </a:schemeClr>
                </a:solidFill>
              </a:rPr>
              <a:pPr/>
              <a:t>‹#›</a:t>
            </a:fld>
            <a:endParaRPr lang="en-US" altLang="en-US" sz="1200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948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328" y="2666999"/>
            <a:ext cx="8933073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9331" y="5027070"/>
            <a:ext cx="8933069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31090" y="6116071"/>
            <a:ext cx="551311" cy="365125"/>
          </a:xfrm>
        </p:spPr>
        <p:txBody>
          <a:bodyPr/>
          <a:lstStyle/>
          <a:p>
            <a:fld id="{F2319AEE-32D0-44C0-BCCD-94F113420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35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512" y="685802"/>
            <a:ext cx="10272889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9511" y="2667000"/>
            <a:ext cx="4986528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5872" y="2667000"/>
            <a:ext cx="4986528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31"/>
          <p:cNvSpPr>
            <a:spLocks noChangeArrowheads="1"/>
          </p:cNvSpPr>
          <p:nvPr/>
        </p:nvSpPr>
        <p:spPr bwMode="auto">
          <a:xfrm>
            <a:off x="11074400" y="6477000"/>
            <a:ext cx="812800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dirty="0">
                <a:solidFill>
                  <a:schemeClr val="accent1">
                    <a:lumMod val="75000"/>
                  </a:schemeClr>
                </a:solidFill>
              </a:rPr>
              <a:t>p. </a:t>
            </a:r>
            <a:fld id="{09037DC0-086B-4903-AE09-DACB552AC4D6}" type="slidenum">
              <a:rPr lang="en-US" altLang="en-US" sz="1200" b="0" smtClean="0">
                <a:solidFill>
                  <a:schemeClr val="accent1">
                    <a:lumMod val="75000"/>
                  </a:schemeClr>
                </a:solidFill>
              </a:rPr>
              <a:pPr/>
              <a:t>‹#›</a:t>
            </a:fld>
            <a:endParaRPr lang="en-US" altLang="en-US" sz="1200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7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642" y="1408176"/>
            <a:ext cx="46083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697" y="2091753"/>
            <a:ext cx="4896331" cy="2665259"/>
          </a:xfrm>
        </p:spPr>
        <p:txBody>
          <a:bodyPr anchor="t">
            <a:normAutofit/>
          </a:bodyPr>
          <a:lstStyle>
            <a:lvl1pPr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16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4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2280" y="1416643"/>
            <a:ext cx="462374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9688" y="2091753"/>
            <a:ext cx="4896331" cy="2665259"/>
          </a:xfrm>
        </p:spPr>
        <p:txBody>
          <a:bodyPr anchor="t">
            <a:normAutofit/>
          </a:bodyPr>
          <a:lstStyle>
            <a:lvl1pPr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16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4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31"/>
          <p:cNvSpPr>
            <a:spLocks noChangeArrowheads="1"/>
          </p:cNvSpPr>
          <p:nvPr/>
        </p:nvSpPr>
        <p:spPr bwMode="auto">
          <a:xfrm>
            <a:off x="11074400" y="6477000"/>
            <a:ext cx="812800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dirty="0">
                <a:solidFill>
                  <a:schemeClr val="accent1">
                    <a:lumMod val="75000"/>
                  </a:schemeClr>
                </a:solidFill>
              </a:rPr>
              <a:t>p. </a:t>
            </a:r>
            <a:fld id="{09037DC0-086B-4903-AE09-DACB552AC4D6}" type="slidenum">
              <a:rPr lang="en-US" altLang="en-US" sz="1200" b="0" smtClean="0">
                <a:solidFill>
                  <a:schemeClr val="accent1">
                    <a:lumMod val="75000"/>
                  </a:schemeClr>
                </a:solidFill>
              </a:rPr>
              <a:pPr/>
              <a:t>‹#›</a:t>
            </a:fld>
            <a:endParaRPr lang="en-US" altLang="en-US" sz="1200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683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9AEE-32D0-44C0-BCCD-94F113420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006227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9AEE-32D0-44C0-BCCD-94F113420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" y="1"/>
            <a:ext cx="2842684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0190" y="86869"/>
            <a:ext cx="10272889" cy="95097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5833" y="1671256"/>
            <a:ext cx="10272888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31090" y="6116071"/>
            <a:ext cx="5513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2319AEE-32D0-44C0-BCCD-94F11342080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5588000" y="3108325"/>
            <a:ext cx="65193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503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accent6">
              <a:lumMod val="50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tiff"/><Relationship Id="rId2" Type="http://schemas.openxmlformats.org/officeDocument/2006/relationships/image" Target="../media/image18.tif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iff"/><Relationship Id="rId2" Type="http://schemas.openxmlformats.org/officeDocument/2006/relationships/image" Target="../media/image20.tif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wmf"/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12" Type="http://schemas.openxmlformats.org/officeDocument/2006/relationships/image" Target="../media/image10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emf"/><Relationship Id="rId5" Type="http://schemas.openxmlformats.org/officeDocument/2006/relationships/image" Target="../media/image3.png"/><Relationship Id="rId10" Type="http://schemas.openxmlformats.org/officeDocument/2006/relationships/image" Target="../media/image8.emf"/><Relationship Id="rId4" Type="http://schemas.openxmlformats.org/officeDocument/2006/relationships/image" Target="../media/image10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iff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iff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 Exponential Growth Functions</a:t>
            </a:r>
            <a:br>
              <a:rPr lang="en-US" dirty="0"/>
            </a:br>
            <a:br>
              <a:rPr lang="en-US" dirty="0"/>
            </a:br>
            <a:r>
              <a:rPr lang="en-US" sz="4900" dirty="0"/>
              <a:t>Doubling Time; Fitting Exponential to Two Points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i="1" dirty="0"/>
              <a:t>All slides in this presentations are based on the book  Functions, Data and Models, S.P. Gordon and F. S Gordon</a:t>
            </a:r>
            <a:br>
              <a:rPr lang="en-US" sz="1600" i="1" dirty="0"/>
            </a:br>
            <a:r>
              <a:rPr lang="en-US" sz="1600" i="1" dirty="0"/>
              <a:t>ISBN 978-0-88385-767-0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940025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0AEDD85E-3DD0-8244-88D7-83663841864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07127" y="1274618"/>
                <a:ext cx="9504218" cy="440574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800" kern="1200" cap="none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600" kern="1200" cap="none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200" kern="1200" cap="none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200" kern="1200" cap="none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800" dirty="0"/>
                  <a:t>a) What is the annual growth rate in the number of cell phones in use?</a:t>
                </a:r>
              </a:p>
              <a:p>
                <a:pPr marL="0" indent="0">
                  <a:buNone/>
                </a:pPr>
                <a:r>
                  <a:rPr lang="en-US" sz="2800" dirty="0"/>
                  <a:t>Note growth factor is 1.5234 so growth rate is 1.5234 – 1 = 0.5234 = 52.34%</a:t>
                </a:r>
              </a:p>
              <a:p>
                <a:pPr marL="0" indent="0">
                  <a:buNone/>
                </a:pPr>
                <a:r>
                  <a:rPr lang="en-US" sz="2800" dirty="0"/>
                  <a:t>b) Predict the number of cell phones in use 2003.</a:t>
                </a:r>
              </a:p>
              <a:p>
                <a:pPr marL="0" indent="0">
                  <a:buNone/>
                </a:pPr>
                <a:r>
                  <a:rPr lang="en-US" sz="2800" dirty="0"/>
                  <a:t> t = 2003 - 1990 =13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(13)</m:t>
                    </m:r>
                  </m:oMath>
                </a14:m>
                <a:r>
                  <a:rPr lang="en-US" sz="2800" dirty="0"/>
                  <a:t> =  11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(1.5234)</m:t>
                        </m:r>
                      </m:e>
                      <m:sup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13</m:t>
                        </m:r>
                      </m:sup>
                    </m:sSup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≈2618 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𝑚𝑖𝑙𝑙𝑖𝑜𝑛</m:t>
                    </m:r>
                  </m:oMath>
                </a14:m>
                <a:r>
                  <a:rPr lang="en-US" sz="2800" dirty="0"/>
                  <a:t> or  about 2.618 billion cell phones</a:t>
                </a:r>
              </a:p>
            </p:txBody>
          </p:sp>
        </mc:Choice>
        <mc:Fallback xmlns="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0AEDD85E-3DD0-8244-88D7-836638418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127" y="1274618"/>
                <a:ext cx="9504218" cy="4405745"/>
              </a:xfrm>
              <a:prstGeom prst="rect">
                <a:avLst/>
              </a:prstGeom>
              <a:blipFill>
                <a:blip r:embed="rId2"/>
                <a:stretch>
                  <a:fillRect l="-1335" b="-8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1">
            <a:extLst>
              <a:ext uri="{FF2B5EF4-FFF2-40B4-BE49-F238E27FC236}">
                <a16:creationId xmlns:a16="http://schemas.microsoft.com/office/drawing/2014/main" id="{0DC7B1B2-9FAE-47AE-9633-F11C9842A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1" y="0"/>
            <a:ext cx="10272889" cy="771525"/>
          </a:xfrm>
        </p:spPr>
        <p:txBody>
          <a:bodyPr/>
          <a:lstStyle/>
          <a:p>
            <a:r>
              <a:rPr lang="en-US" dirty="0"/>
              <a:t>Number of Cell Phones in the World</a:t>
            </a:r>
          </a:p>
        </p:txBody>
      </p:sp>
    </p:spTree>
    <p:extLst>
      <p:ext uri="{BB962C8B-B14F-4D97-AF65-F5344CB8AC3E}">
        <p14:creationId xmlns:p14="http://schemas.microsoft.com/office/powerpoint/2010/main" val="364426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098D157-F805-B346-8D27-F6BE3CA8D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2" y="0"/>
            <a:ext cx="10272889" cy="640079"/>
          </a:xfrm>
        </p:spPr>
        <p:txBody>
          <a:bodyPr>
            <a:normAutofit fontScale="90000"/>
          </a:bodyPr>
          <a:lstStyle/>
          <a:p>
            <a:r>
              <a:rPr lang="en-US" dirty="0"/>
              <a:t>Determining if a Set of Data is Exponential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92E6780E-E4D6-6C48-80FD-5B417668A0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the </a:t>
                </a:r>
                <a:r>
                  <a:rPr lang="en-US" dirty="0">
                    <a:solidFill>
                      <a:srgbClr val="0070C0"/>
                    </a:solidFill>
                  </a:rPr>
                  <a:t>ratios </a:t>
                </a:r>
                <a:r>
                  <a:rPr lang="en-US" dirty="0"/>
                  <a:t>of the successive values of the </a:t>
                </a:r>
                <a:r>
                  <a:rPr lang="en-US" dirty="0">
                    <a:solidFill>
                      <a:srgbClr val="0070C0"/>
                    </a:solidFill>
                  </a:rPr>
                  <a:t>dependent variable y </a:t>
                </a:r>
                <a:r>
                  <a:rPr lang="en-US" dirty="0"/>
                  <a:t>are </a:t>
                </a:r>
                <a:r>
                  <a:rPr lang="en-US" dirty="0">
                    <a:solidFill>
                      <a:srgbClr val="0070C0"/>
                    </a:solidFill>
                  </a:rPr>
                  <a:t>constant for equally spaced </a:t>
                </a:r>
                <a:r>
                  <a:rPr lang="en-US" dirty="0"/>
                  <a:t>values of the </a:t>
                </a:r>
                <a:r>
                  <a:rPr lang="en-US" dirty="0">
                    <a:solidFill>
                      <a:srgbClr val="0070C0"/>
                    </a:solidFill>
                  </a:rPr>
                  <a:t>independent variable t</a:t>
                </a:r>
                <a:r>
                  <a:rPr lang="en-US" dirty="0"/>
                  <a:t>, the y values follow an exponential pattern: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r>
                  <a:rPr lang="en-US" dirty="0"/>
                  <a:t>The common ratio = the growth factor of the exponential model if t increases by 1 unit</a:t>
                </a:r>
              </a:p>
              <a:p>
                <a:r>
                  <a:rPr lang="en-US" dirty="0"/>
                  <a:t>Niger’s population values from one year to the next, the common ration was 1.034, which is the growth factor; therefore the growth rate is 0.034 or 3.4 % per year.</a:t>
                </a: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92E6780E-E4D6-6C48-80FD-5B417668A0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5682" b="-37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558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6AFB33F-F3E6-7E49-8E32-1D36689DF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1" y="981077"/>
            <a:ext cx="10272889" cy="1752599"/>
          </a:xfrm>
        </p:spPr>
        <p:txBody>
          <a:bodyPr/>
          <a:lstStyle/>
          <a:p>
            <a:r>
              <a:rPr lang="en-US" dirty="0"/>
              <a:t>Is the given data set exponential?</a:t>
            </a:r>
            <a:br>
              <a:rPr lang="en-US" dirty="0"/>
            </a:br>
            <a:r>
              <a:rPr lang="en-US" dirty="0"/>
              <a:t>If yes, what its growth rate?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968DE83-3255-1D49-A16F-CDD19805416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553205" y="3121250"/>
            <a:ext cx="2027072" cy="2500687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D2A1654-014B-E143-8C57-C1F60555F85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445956" y="2920063"/>
            <a:ext cx="3594667" cy="270187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463E7F4-3BE8-45EB-B69F-6BB1FA7BB257}"/>
              </a:ext>
            </a:extLst>
          </p:cNvPr>
          <p:cNvSpPr txBox="1">
            <a:spLocks/>
          </p:cNvSpPr>
          <p:nvPr/>
        </p:nvSpPr>
        <p:spPr>
          <a:xfrm>
            <a:off x="1309511" y="0"/>
            <a:ext cx="10272889" cy="7715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Exponential Data Set - Example</a:t>
            </a:r>
          </a:p>
        </p:txBody>
      </p:sp>
    </p:spTree>
    <p:extLst>
      <p:ext uri="{BB962C8B-B14F-4D97-AF65-F5344CB8AC3E}">
        <p14:creationId xmlns:p14="http://schemas.microsoft.com/office/powerpoint/2010/main" val="267584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C4E84-3392-B846-91E3-615CA532F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 given data set exponential?</a:t>
            </a:r>
            <a:br>
              <a:rPr lang="en-US" dirty="0"/>
            </a:br>
            <a:r>
              <a:rPr lang="en-US" dirty="0"/>
              <a:t>If yes, what its growth rate?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FE069B6-CE4C-E742-972E-1FE7FFA62C7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520156" y="2973387"/>
            <a:ext cx="2565400" cy="2755900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3648CD2-27B8-B847-BEC9-BD49096CECF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890657" y="2720904"/>
            <a:ext cx="3493067" cy="3008383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FBC81316-C3F0-4E06-8FD6-86FB59EB79E4}"/>
              </a:ext>
            </a:extLst>
          </p:cNvPr>
          <p:cNvSpPr txBox="1">
            <a:spLocks/>
          </p:cNvSpPr>
          <p:nvPr/>
        </p:nvSpPr>
        <p:spPr>
          <a:xfrm>
            <a:off x="1309511" y="0"/>
            <a:ext cx="10272889" cy="7715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Exponential Data Set - Example</a:t>
            </a:r>
          </a:p>
        </p:txBody>
      </p:sp>
    </p:spTree>
    <p:extLst>
      <p:ext uri="{BB962C8B-B14F-4D97-AF65-F5344CB8AC3E}">
        <p14:creationId xmlns:p14="http://schemas.microsoft.com/office/powerpoint/2010/main" val="150791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79145-A47A-9B4F-800D-C4DE864AD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1" y="10068"/>
            <a:ext cx="10272889" cy="812258"/>
          </a:xfrm>
        </p:spPr>
        <p:txBody>
          <a:bodyPr/>
          <a:lstStyle/>
          <a:p>
            <a:r>
              <a:rPr lang="en-US" dirty="0"/>
              <a:t>Doubling Time of Niger’s Population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BB50065-EEA1-1546-A639-27CE509FE77A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309511" y="1147866"/>
                <a:ext cx="4986528" cy="488780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200" dirty="0"/>
                  <a:t>Every exponential growth function has a unique and fixed </a:t>
                </a:r>
                <a:r>
                  <a:rPr lang="en-US" sz="2200" dirty="0">
                    <a:solidFill>
                      <a:srgbClr val="0070C0"/>
                    </a:solidFill>
                  </a:rPr>
                  <a:t>doubling time</a:t>
                </a:r>
                <a:r>
                  <a:rPr lang="en-US" sz="2200" dirty="0"/>
                  <a:t>, i.e. the time needed for the function to double its size</a:t>
                </a:r>
              </a:p>
              <a:p>
                <a:pPr marL="0" indent="0">
                  <a:buNone/>
                </a:pPr>
                <a:r>
                  <a:rPr lang="en-US" sz="2200" dirty="0"/>
                  <a:t>Let's go back Niger’s population. The model is </a:t>
                </a:r>
                <a:endParaRPr lang="en-US" sz="22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=11.4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(1.034)</m:t>
                        </m:r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sz="2200" dirty="0"/>
                  <a:t>, t = 0  in 1999.</a:t>
                </a:r>
              </a:p>
              <a:p>
                <a:pPr marL="0" indent="0">
                  <a:buNone/>
                </a:pPr>
                <a:r>
                  <a:rPr lang="en-US" sz="2200" dirty="0"/>
                  <a:t>Find the population in Niger </a:t>
                </a:r>
              </a:p>
              <a:p>
                <a:r>
                  <a:rPr lang="en-US" sz="2200" dirty="0"/>
                  <a:t>in 2020</a:t>
                </a:r>
              </a:p>
              <a:p>
                <a:r>
                  <a:rPr lang="en-US" sz="2200" dirty="0"/>
                  <a:t>in 2041 </a:t>
                </a:r>
              </a:p>
              <a:p>
                <a:r>
                  <a:rPr lang="en-US" sz="2200" dirty="0"/>
                  <a:t>in 2061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BB50065-EEA1-1546-A639-27CE509FE7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309511" y="1147866"/>
                <a:ext cx="4986528" cy="4887808"/>
              </a:xfrm>
              <a:blipFill>
                <a:blip r:embed="rId2"/>
                <a:stretch>
                  <a:fillRect l="-2812" r="-2078" b="-14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39B366F5-16DD-3945-AFF4-DFD257134530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595872" y="1330559"/>
                <a:ext cx="4986528" cy="5527441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/>
                  <a:t>In 2020, t = 21  so </a:t>
                </a: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=11.4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(1.034)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23.00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000" dirty="0"/>
                  <a:t> 2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11.4</m:t>
                    </m:r>
                  </m:oMath>
                </a14:m>
                <a:endParaRPr lang="en-US" sz="2000" b="0" dirty="0">
                  <a:ea typeface="Cambria Math" panose="02040503050406030204" pitchFamily="18" charset="0"/>
                </a:endParaRPr>
              </a:p>
              <a:p>
                <a:r>
                  <a:rPr lang="en-US" sz="2000" dirty="0"/>
                  <a:t>In 2041, t = 42 so </a:t>
                </a: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42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=11.4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(1.034)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46.43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000" dirty="0"/>
                  <a:t> 2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23.00</m:t>
                    </m:r>
                  </m:oMath>
                </a14:m>
                <a:endParaRPr lang="en-US" sz="2000" b="0" dirty="0">
                  <a:ea typeface="Cambria Math" panose="02040503050406030204" pitchFamily="18" charset="0"/>
                </a:endParaRPr>
              </a:p>
              <a:p>
                <a:r>
                  <a:rPr lang="en-US" sz="2000" dirty="0"/>
                  <a:t>In 2061, t = 63 so </a:t>
                </a: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63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=11.4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(1.034)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63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93.69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000" dirty="0"/>
                  <a:t> 2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46.43</m:t>
                    </m:r>
                  </m:oMath>
                </a14:m>
                <a:endParaRPr lang="en-US" sz="2000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ea typeface="Cambria Math" panose="02040503050406030204" pitchFamily="18" charset="0"/>
                  </a:rPr>
                  <a:t>If you take Niger’s population in any given year and compare it to the population 21 years later, you will find that it is approximately twice as large. </a:t>
                </a:r>
              </a:p>
              <a:p>
                <a:pPr marL="0" indent="0">
                  <a:buNone/>
                </a:pPr>
                <a:r>
                  <a:rPr lang="en-US" sz="2000" dirty="0">
                    <a:ea typeface="Cambria Math" panose="02040503050406030204" pitchFamily="18" charset="0"/>
                  </a:rPr>
                  <a:t>Doubling time of Niger’s population is about 21 years.</a:t>
                </a:r>
              </a:p>
              <a:p>
                <a:pPr marL="0" indent="0">
                  <a:buNone/>
                </a:pPr>
                <a:endParaRPr lang="en-US" sz="2000" b="0" dirty="0">
                  <a:ea typeface="Cambria Math" panose="02040503050406030204" pitchFamily="18" charset="0"/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39B366F5-16DD-3945-AFF4-DFD2571345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595872" y="1330559"/>
                <a:ext cx="4986528" cy="5527441"/>
              </a:xfrm>
              <a:blipFill>
                <a:blip r:embed="rId3"/>
                <a:stretch>
                  <a:fillRect l="-2030" t="-3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539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6D577-7BE7-964D-B4CF-0E1D14A37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1" y="0"/>
            <a:ext cx="10272889" cy="847055"/>
          </a:xfrm>
        </p:spPr>
        <p:txBody>
          <a:bodyPr/>
          <a:lstStyle/>
          <a:p>
            <a:r>
              <a:rPr lang="en-US" dirty="0"/>
              <a:t>Doubling time of exponential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6218-E130-6A4B-82AA-68050F6DD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9428" y="1791510"/>
            <a:ext cx="4986528" cy="3368674"/>
          </a:xfrm>
        </p:spPr>
        <p:txBody>
          <a:bodyPr>
            <a:normAutofit/>
          </a:bodyPr>
          <a:lstStyle/>
          <a:p>
            <a:r>
              <a:rPr lang="en-US" sz="2400" dirty="0"/>
              <a:t>In general, the doubling time  </a:t>
            </a:r>
            <a:r>
              <a:rPr lang="en-US" sz="2400" i="1" dirty="0"/>
              <a:t>t</a:t>
            </a:r>
            <a:r>
              <a:rPr lang="en-US" sz="2400" dirty="0"/>
              <a:t> for any exponential growth process is the same at any point on the curve</a:t>
            </a:r>
          </a:p>
          <a:p>
            <a:r>
              <a:rPr lang="en-US" sz="2400" dirty="0"/>
              <a:t>If you pick up any point (</a:t>
            </a:r>
            <a:r>
              <a:rPr lang="en-US" sz="2400" i="1" dirty="0"/>
              <a:t>t, y</a:t>
            </a:r>
            <a:r>
              <a:rPr lang="en-US" sz="2400" dirty="0"/>
              <a:t>) on the curve, the height </a:t>
            </a:r>
            <a:r>
              <a:rPr lang="en-US" sz="2400" i="1" dirty="0"/>
              <a:t>y</a:t>
            </a:r>
            <a:r>
              <a:rPr lang="en-US" sz="2400" dirty="0"/>
              <a:t> will always increase to </a:t>
            </a:r>
            <a:r>
              <a:rPr lang="en-US" sz="2400" i="1" dirty="0"/>
              <a:t>2y</a:t>
            </a:r>
            <a:r>
              <a:rPr lang="en-US" sz="2400" dirty="0"/>
              <a:t> after </a:t>
            </a:r>
            <a:r>
              <a:rPr lang="en-US" sz="2400" i="1" dirty="0"/>
              <a:t>t</a:t>
            </a:r>
            <a:r>
              <a:rPr lang="en-US" sz="2400" dirty="0"/>
              <a:t> time units.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C6E9A37-4211-6343-B53B-EBF881D00AE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45956" y="2438401"/>
            <a:ext cx="4986337" cy="246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27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40830-9E92-9444-9399-88CD886AE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3" y="0"/>
            <a:ext cx="10272889" cy="638173"/>
          </a:xfrm>
        </p:spPr>
        <p:txBody>
          <a:bodyPr>
            <a:normAutofit fontScale="90000"/>
          </a:bodyPr>
          <a:lstStyle/>
          <a:p>
            <a:r>
              <a:rPr lang="en-US" dirty="0"/>
              <a:t>Doubling time of world population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B2E7E-C1FC-FB4C-AF58-F7DAFB5FE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09512" y="1530080"/>
            <a:ext cx="10272890" cy="33686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The world’s population grows exponentially, with annual growth rate of 1.2%, and it has a doubling time of about 58 years</a:t>
            </a:r>
          </a:p>
          <a:p>
            <a:pPr marL="0" indent="0">
              <a:buNone/>
            </a:pPr>
            <a:r>
              <a:rPr lang="en-US" sz="3200" dirty="0"/>
              <a:t>The population in 2019 is about 7.7 billion people </a:t>
            </a:r>
          </a:p>
          <a:p>
            <a:pPr lvl="1">
              <a:buSzPct val="95000"/>
              <a:buFont typeface="Wingdings" panose="05000000000000000000" pitchFamily="2" charset="2"/>
              <a:buChar char="§"/>
            </a:pPr>
            <a:r>
              <a:rPr lang="en-US" sz="3000" dirty="0"/>
              <a:t>How much will it be in 2077?</a:t>
            </a:r>
          </a:p>
          <a:p>
            <a:pPr lvl="1">
              <a:buSzPct val="95000"/>
              <a:buFont typeface="Wingdings" panose="05000000000000000000" pitchFamily="2" charset="2"/>
              <a:buChar char="§"/>
            </a:pPr>
            <a:r>
              <a:rPr lang="en-US" sz="3000" dirty="0"/>
              <a:t>When will it be about 30.8 billion people?</a:t>
            </a:r>
          </a:p>
        </p:txBody>
      </p:sp>
    </p:spTree>
    <p:extLst>
      <p:ext uri="{BB962C8B-B14F-4D97-AF65-F5344CB8AC3E}">
        <p14:creationId xmlns:p14="http://schemas.microsoft.com/office/powerpoint/2010/main" val="357693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C14DB-0AD0-41A5-A3F3-67CD52355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6972" y="11358"/>
            <a:ext cx="10272889" cy="640079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6: Doubling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B05C503-BFAB-4BD2-9339-D9FA58BAC2D0}"/>
                  </a:ext>
                </a:extLst>
              </p:cNvPr>
              <p:cNvSpPr txBox="1"/>
              <p:nvPr/>
            </p:nvSpPr>
            <p:spPr>
              <a:xfrm>
                <a:off x="3354509" y="5308294"/>
                <a:ext cx="7842468" cy="9848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𝑇h𝑒</m:t>
                    </m:r>
                    <m:r>
                      <a:rPr lang="en-US" sz="32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𝑠𝑜𝑙𝑢𝑡𝑖𝑜𝑛</m:t>
                    </m:r>
                    <m:r>
                      <a:rPr lang="en-US" sz="32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sz="32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𝐷𝑜𝑢𝑏𝑙𝑖𝑛𝑔</m:t>
                    </m:r>
                    <m:r>
                      <a:rPr lang="en-US" sz="32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𝑇𝑖𝑚𝑒</m:t>
                    </m:r>
                    <m:r>
                      <a:rPr lang="en-US" sz="32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</a:rPr>
                  <a:t> 20.73 </a:t>
                </a:r>
              </a:p>
              <a:p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</a:rPr>
                  <a:t>or about 20 and ¾ years.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B05C503-BFAB-4BD2-9339-D9FA58BAC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509" y="5308294"/>
                <a:ext cx="7842468" cy="984885"/>
              </a:xfrm>
              <a:prstGeom prst="rect">
                <a:avLst/>
              </a:prstGeom>
              <a:blipFill>
                <a:blip r:embed="rId3"/>
                <a:stretch>
                  <a:fillRect l="-3108" t="-12422" r="-2253" b="-24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FC707655-C327-4AFB-9F3C-76EC7867E8C2}"/>
              </a:ext>
            </a:extLst>
          </p:cNvPr>
          <p:cNvSpPr txBox="1"/>
          <p:nvPr/>
        </p:nvSpPr>
        <p:spPr>
          <a:xfrm>
            <a:off x="1701303" y="1057263"/>
            <a:ext cx="9884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Estimate the doubling time for the population of Niger using the equation: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182394B-7DDF-4BF7-8011-761718A48DBD}"/>
                  </a:ext>
                </a:extLst>
              </p:cNvPr>
              <p:cNvSpPr txBox="1"/>
              <p:nvPr/>
            </p:nvSpPr>
            <p:spPr>
              <a:xfrm>
                <a:off x="4813144" y="1450809"/>
                <a:ext cx="28882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=11.40(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1.034)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182394B-7DDF-4BF7-8011-761718A48D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3144" y="1450809"/>
                <a:ext cx="2888227" cy="369332"/>
              </a:xfrm>
              <a:prstGeom prst="rect">
                <a:avLst/>
              </a:prstGeom>
              <a:blipFill>
                <a:blip r:embed="rId4"/>
                <a:stretch>
                  <a:fillRect l="-2114" r="-634" b="-32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620C403-4D0B-4DE8-ABDA-F87EAFA6C62B}"/>
              </a:ext>
            </a:extLst>
          </p:cNvPr>
          <p:cNvSpPr txBox="1"/>
          <p:nvPr/>
        </p:nvSpPr>
        <p:spPr>
          <a:xfrm>
            <a:off x="1023862" y="2063127"/>
            <a:ext cx="11566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accent5">
                    <a:lumMod val="75000"/>
                  </a:schemeClr>
                </a:solidFill>
              </a:rPr>
              <a:t>Solution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AA32BF8-B457-42A7-BDA7-3E7B5BB580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7505" y="3706373"/>
            <a:ext cx="1828800" cy="12192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8E2F54D-CC10-4A7E-8A1F-F2DA6D02C8AE}"/>
              </a:ext>
            </a:extLst>
          </p:cNvPr>
          <p:cNvSpPr txBox="1"/>
          <p:nvPr/>
        </p:nvSpPr>
        <p:spPr>
          <a:xfrm>
            <a:off x="978551" y="270426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Enter the equation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294F59-7551-4EA1-8CFC-63E7DA3BEF0C}"/>
              </a:ext>
            </a:extLst>
          </p:cNvPr>
          <p:cNvSpPr txBox="1"/>
          <p:nvPr/>
        </p:nvSpPr>
        <p:spPr>
          <a:xfrm>
            <a:off x="3245996" y="2446047"/>
            <a:ext cx="2129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Since we are interested when p(t) will double, 2 times 11.4  is 22.8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9D25D46-5822-445C-98E4-2321C5D705D7}"/>
              </a:ext>
            </a:extLst>
          </p:cNvPr>
          <p:cNvSpPr txBox="1"/>
          <p:nvPr/>
        </p:nvSpPr>
        <p:spPr>
          <a:xfrm>
            <a:off x="5304753" y="2370263"/>
            <a:ext cx="2129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Adjust window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(Why these values?)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171E776-C615-4A1F-939E-20099BE7B241}"/>
              </a:ext>
            </a:extLst>
          </p:cNvPr>
          <p:cNvSpPr txBox="1"/>
          <p:nvPr/>
        </p:nvSpPr>
        <p:spPr>
          <a:xfrm>
            <a:off x="7383629" y="2249155"/>
            <a:ext cx="17807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Intersection of two curves is solution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2C978BE-BB39-4731-8FF2-91C15D7CB140}"/>
              </a:ext>
            </a:extLst>
          </p:cNvPr>
          <p:cNvSpPr txBox="1"/>
          <p:nvPr/>
        </p:nvSpPr>
        <p:spPr>
          <a:xfrm>
            <a:off x="9480997" y="2422351"/>
            <a:ext cx="229886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Find the value of </a:t>
            </a:r>
            <a:r>
              <a:rPr lang="en-US" sz="2000" b="1" dirty="0"/>
              <a:t>x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where lines intersect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1B4745E-248B-46A6-B866-F55672CE5869}"/>
              </a:ext>
            </a:extLst>
          </p:cNvPr>
          <p:cNvSpPr txBox="1"/>
          <p:nvPr/>
        </p:nvSpPr>
        <p:spPr>
          <a:xfrm>
            <a:off x="1701303" y="745664"/>
            <a:ext cx="2076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</a:rPr>
              <a:t>Example 6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9F6490-37FB-4E11-9BA7-71B4138A51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47083" y="3704904"/>
            <a:ext cx="1828800" cy="1219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E9CAF61-A56A-48F9-BB21-A5EF2350DD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04753" y="3704904"/>
            <a:ext cx="1828800" cy="1219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FB04756-B48E-4202-A6CA-3EE3EAEBA32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24587" y="3704904"/>
            <a:ext cx="1828800" cy="1219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4ED662B-3C58-48AD-B053-C13A5C74F02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527422" y="3704904"/>
            <a:ext cx="1828800" cy="1219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54F65F1-5920-45C2-9401-69BE020AEF5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25820" y="3136049"/>
            <a:ext cx="576356" cy="50786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6D80ED0-5443-40EF-8C35-0EC0138656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94037" y="3163603"/>
            <a:ext cx="1074563" cy="4981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AAA4EEE-2131-49B7-8288-6F660B8C811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344579" y="3166763"/>
            <a:ext cx="957338" cy="50786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302CB85-1F1E-40F6-9363-9155C6FF14E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455595" y="3136048"/>
            <a:ext cx="1787681" cy="50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45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8" grpId="0"/>
      <p:bldP spid="9" grpId="0"/>
      <p:bldP spid="10" grpId="0"/>
      <p:bldP spid="15" grpId="0"/>
      <p:bldP spid="25" grpId="0"/>
      <p:bldP spid="27" grpId="0"/>
      <p:bldP spid="30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C14DB-0AD0-41A5-A3F3-67CD52355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6972" y="11358"/>
            <a:ext cx="10272889" cy="640079"/>
          </a:xfrm>
        </p:spPr>
        <p:txBody>
          <a:bodyPr>
            <a:normAutofit fontScale="90000"/>
          </a:bodyPr>
          <a:lstStyle/>
          <a:p>
            <a:r>
              <a:rPr lang="en-US" dirty="0"/>
              <a:t>Solving Equations Graphically: TI 83/84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4C655F-B21F-41D1-9380-02019008066C}"/>
              </a:ext>
            </a:extLst>
          </p:cNvPr>
          <p:cNvSpPr/>
          <p:nvPr/>
        </p:nvSpPr>
        <p:spPr>
          <a:xfrm>
            <a:off x="1107505" y="3169193"/>
            <a:ext cx="458780" cy="369332"/>
          </a:xfrm>
          <a:prstGeom prst="rect">
            <a:avLst/>
          </a:prstGeom>
          <a:solidFill>
            <a:srgbClr val="3333CC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84EmuKeys" panose="02000600030000020004" pitchFamily="2" charset="0"/>
              </a:rPr>
              <a:t>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51E56A6-B4CC-47E8-B4D0-EA2021C44A57}"/>
              </a:ext>
            </a:extLst>
          </p:cNvPr>
          <p:cNvSpPr/>
          <p:nvPr/>
        </p:nvSpPr>
        <p:spPr>
          <a:xfrm>
            <a:off x="5304753" y="3167345"/>
            <a:ext cx="952505" cy="369332"/>
          </a:xfrm>
          <a:prstGeom prst="rect">
            <a:avLst/>
          </a:prstGeom>
          <a:solidFill>
            <a:srgbClr val="3333CC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84EmuKeys" panose="02000600030000020004" pitchFamily="2" charset="0"/>
              </a:rPr>
              <a:t>@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6A325F1-B879-492A-B3F9-16513BB107C6}"/>
              </a:ext>
            </a:extLst>
          </p:cNvPr>
          <p:cNvSpPr/>
          <p:nvPr/>
        </p:nvSpPr>
        <p:spPr>
          <a:xfrm>
            <a:off x="7405936" y="3170631"/>
            <a:ext cx="835485" cy="369332"/>
          </a:xfrm>
          <a:prstGeom prst="rect">
            <a:avLst/>
          </a:prstGeom>
          <a:solidFill>
            <a:srgbClr val="3333CC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84EmuKeys" panose="02000600030000020004" pitchFamily="2" charset="0"/>
              </a:rPr>
              <a:t>%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876F4FF-8B9E-4C1F-BEB0-215F1C9456DC}"/>
              </a:ext>
            </a:extLst>
          </p:cNvPr>
          <p:cNvGrpSpPr/>
          <p:nvPr/>
        </p:nvGrpSpPr>
        <p:grpSpPr>
          <a:xfrm>
            <a:off x="9530771" y="3160581"/>
            <a:ext cx="1642437" cy="375514"/>
            <a:chOff x="9153459" y="4158290"/>
            <a:chExt cx="1642437" cy="37551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FAFE16C-2EAF-4815-8DE0-7606FA40B3FF}"/>
                </a:ext>
              </a:extLst>
            </p:cNvPr>
            <p:cNvSpPr/>
            <p:nvPr/>
          </p:nvSpPr>
          <p:spPr>
            <a:xfrm>
              <a:off x="9153459" y="4158290"/>
              <a:ext cx="548548" cy="369332"/>
            </a:xfrm>
            <a:prstGeom prst="rect">
              <a:avLst/>
            </a:prstGeom>
            <a:solidFill>
              <a:srgbClr val="3333CC"/>
            </a:solidFill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TI84EmuKeys" panose="02000600030000020004" pitchFamily="2" charset="0"/>
                </a:rPr>
                <a:t>`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74D5140-6EDB-4533-A8BC-C5A858652070}"/>
                </a:ext>
              </a:extLst>
            </p:cNvPr>
            <p:cNvSpPr/>
            <p:nvPr/>
          </p:nvSpPr>
          <p:spPr>
            <a:xfrm>
              <a:off x="9702007" y="4158290"/>
              <a:ext cx="688009" cy="369332"/>
            </a:xfrm>
            <a:prstGeom prst="rect">
              <a:avLst/>
            </a:prstGeom>
            <a:solidFill>
              <a:srgbClr val="3333CC"/>
            </a:solidFill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TI84EmuKeys" panose="02000600030000020004" pitchFamily="2" charset="0"/>
                </a:rPr>
                <a:t>è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688BC43-E368-4BFB-B83C-773B36DBF57E}"/>
                </a:ext>
              </a:extLst>
            </p:cNvPr>
            <p:cNvSpPr/>
            <p:nvPr/>
          </p:nvSpPr>
          <p:spPr>
            <a:xfrm>
              <a:off x="10390016" y="4164472"/>
              <a:ext cx="405880" cy="369332"/>
            </a:xfrm>
            <a:prstGeom prst="rect">
              <a:avLst/>
            </a:prstGeom>
            <a:solidFill>
              <a:srgbClr val="3333CC"/>
            </a:solidFill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TI84EmuKeys" panose="02000600030000020004" pitchFamily="2" charset="0"/>
                </a:rPr>
                <a:t>5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B05C503-BFAB-4BD2-9339-D9FA58BAC2D0}"/>
                  </a:ext>
                </a:extLst>
              </p:cNvPr>
              <p:cNvSpPr txBox="1"/>
              <p:nvPr/>
            </p:nvSpPr>
            <p:spPr>
              <a:xfrm>
                <a:off x="3354509" y="5308294"/>
                <a:ext cx="603036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𝑇h𝑒</m:t>
                      </m:r>
                      <m:r>
                        <a:rPr lang="en-US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𝑠𝑜𝑙𝑢𝑡𝑖𝑜𝑛</m:t>
                      </m:r>
                      <m:r>
                        <a:rPr lang="en-US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𝑖𝑠</m:t>
                      </m:r>
                      <m:r>
                        <a:rPr lang="en-US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32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≈13.66</m:t>
                      </m:r>
                    </m:oMath>
                  </m:oMathPara>
                </a14:m>
                <a:endParaRPr lang="en-US" sz="32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B05C503-BFAB-4BD2-9339-D9FA58BAC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509" y="5308294"/>
                <a:ext cx="6030369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FC707655-C327-4AFB-9F3C-76EC7867E8C2}"/>
              </a:ext>
            </a:extLst>
          </p:cNvPr>
          <p:cNvSpPr txBox="1"/>
          <p:nvPr/>
        </p:nvSpPr>
        <p:spPr>
          <a:xfrm>
            <a:off x="1701303" y="1057263"/>
            <a:ext cx="9884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Estimate when the population of Niger will reach 18 million if the population of Niger is represented by: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182394B-7DDF-4BF7-8011-761718A48DBD}"/>
                  </a:ext>
                </a:extLst>
              </p:cNvPr>
              <p:cNvSpPr txBox="1"/>
              <p:nvPr/>
            </p:nvSpPr>
            <p:spPr>
              <a:xfrm>
                <a:off x="5199304" y="1438767"/>
                <a:ext cx="28882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=11.40(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1.034)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182394B-7DDF-4BF7-8011-761718A48D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9304" y="1438767"/>
                <a:ext cx="2888227" cy="369332"/>
              </a:xfrm>
              <a:prstGeom prst="rect">
                <a:avLst/>
              </a:prstGeom>
              <a:blipFill>
                <a:blip r:embed="rId4"/>
                <a:stretch>
                  <a:fillRect l="-2110" r="-422" b="-3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3E0EE815-CF47-4727-81C7-BD8B2C31A131}"/>
              </a:ext>
            </a:extLst>
          </p:cNvPr>
          <p:cNvSpPr txBox="1"/>
          <p:nvPr/>
        </p:nvSpPr>
        <p:spPr>
          <a:xfrm>
            <a:off x="8087531" y="1393563"/>
            <a:ext cx="416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(Assume t = 0 is the year 1999)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20C403-4D0B-4DE8-ABDA-F87EAFA6C62B}"/>
              </a:ext>
            </a:extLst>
          </p:cNvPr>
          <p:cNvSpPr txBox="1"/>
          <p:nvPr/>
        </p:nvSpPr>
        <p:spPr>
          <a:xfrm>
            <a:off x="1023862" y="2063127"/>
            <a:ext cx="11566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accent5">
                    <a:lumMod val="75000"/>
                  </a:schemeClr>
                </a:solidFill>
              </a:rPr>
              <a:t>Solution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AA32BF8-B457-42A7-BDA7-3E7B5BB580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7505" y="3706373"/>
            <a:ext cx="1828800" cy="12192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8E2F54D-CC10-4A7E-8A1F-F2DA6D02C8AE}"/>
              </a:ext>
            </a:extLst>
          </p:cNvPr>
          <p:cNvSpPr txBox="1"/>
          <p:nvPr/>
        </p:nvSpPr>
        <p:spPr>
          <a:xfrm>
            <a:off x="978551" y="270426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Enter the equation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294F59-7551-4EA1-8CFC-63E7DA3BEF0C}"/>
              </a:ext>
            </a:extLst>
          </p:cNvPr>
          <p:cNvSpPr txBox="1"/>
          <p:nvPr/>
        </p:nvSpPr>
        <p:spPr>
          <a:xfrm>
            <a:off x="3245996" y="2446047"/>
            <a:ext cx="2129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Since we are interested when p(t) will be 18, we write a second equation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9AF14C70-EAAE-4A1A-A300-1E61C42F62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68846" y="3719961"/>
            <a:ext cx="1828800" cy="12192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69D25D46-5822-445C-98E4-2321C5D705D7}"/>
              </a:ext>
            </a:extLst>
          </p:cNvPr>
          <p:cNvSpPr txBox="1"/>
          <p:nvPr/>
        </p:nvSpPr>
        <p:spPr>
          <a:xfrm>
            <a:off x="5304753" y="2370263"/>
            <a:ext cx="2129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Adjust window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(Why these values?)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549DAA4D-CC54-43B4-9710-103EC59DCB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04753" y="3714824"/>
            <a:ext cx="1828800" cy="12192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7F9E6B2-A12F-4798-B344-AC40B7A66D6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05936" y="3714834"/>
            <a:ext cx="1828800" cy="1219200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5171E776-C615-4A1F-939E-20099BE7B241}"/>
              </a:ext>
            </a:extLst>
          </p:cNvPr>
          <p:cNvSpPr txBox="1"/>
          <p:nvPr/>
        </p:nvSpPr>
        <p:spPr>
          <a:xfrm>
            <a:off x="7363533" y="2299402"/>
            <a:ext cx="17807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Intersection of two curves is solution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199384C-68DE-49EE-906B-60E5FC2495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30771" y="3710962"/>
            <a:ext cx="1828800" cy="12192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02C978BE-BB39-4731-8FF2-91C15D7CB140}"/>
              </a:ext>
            </a:extLst>
          </p:cNvPr>
          <p:cNvSpPr txBox="1"/>
          <p:nvPr/>
        </p:nvSpPr>
        <p:spPr>
          <a:xfrm>
            <a:off x="9493392" y="2425008"/>
            <a:ext cx="21951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Find the value of </a:t>
            </a:r>
            <a:r>
              <a:rPr lang="en-US" sz="2400" b="1" dirty="0"/>
              <a:t>y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where lines intersect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1B4745E-248B-46A6-B866-F55672CE5869}"/>
              </a:ext>
            </a:extLst>
          </p:cNvPr>
          <p:cNvSpPr txBox="1"/>
          <p:nvPr/>
        </p:nvSpPr>
        <p:spPr>
          <a:xfrm>
            <a:off x="1701303" y="745664"/>
            <a:ext cx="2076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</a:rPr>
              <a:t>Example 5</a:t>
            </a:r>
          </a:p>
        </p:txBody>
      </p:sp>
    </p:spTree>
    <p:extLst>
      <p:ext uri="{BB962C8B-B14F-4D97-AF65-F5344CB8AC3E}">
        <p14:creationId xmlns:p14="http://schemas.microsoft.com/office/powerpoint/2010/main" val="166450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4" grpId="0"/>
      <p:bldP spid="8" grpId="0"/>
      <p:bldP spid="9" grpId="0"/>
      <p:bldP spid="22" grpId="0"/>
      <p:bldP spid="10" grpId="0"/>
      <p:bldP spid="15" grpId="0"/>
      <p:bldP spid="25" grpId="0"/>
      <p:bldP spid="27" grpId="0"/>
      <p:bldP spid="30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FE016-0B6B-9C49-9B3F-2A9F4CE90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2752" y="1"/>
            <a:ext cx="10272889" cy="876300"/>
          </a:xfrm>
        </p:spPr>
        <p:txBody>
          <a:bodyPr>
            <a:normAutofit/>
          </a:bodyPr>
          <a:lstStyle/>
          <a:p>
            <a:r>
              <a:rPr lang="en-US" sz="3200" dirty="0"/>
              <a:t>Finding an Exponential Function Through Two Points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78DB15-24C7-A24D-91E3-E51D720329B0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109472" y="1876425"/>
                <a:ext cx="4986528" cy="336867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/>
                  <a:t>The general form of an exp. function is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800" dirty="0"/>
                  <a:t>=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/>
                  <a:t>We need to determine the two parameters A and b so we need two points.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78DB15-24C7-A24D-91E3-E51D720329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109472" y="1876425"/>
                <a:ext cx="4986528" cy="3368674"/>
              </a:xfrm>
              <a:blipFill>
                <a:blip r:embed="rId2"/>
                <a:stretch>
                  <a:fillRect l="-2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7344D8D7-4058-234D-98B4-A900BCAD60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9928" y="2203450"/>
            <a:ext cx="4292600" cy="245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52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4E756-6CBF-D449-983C-D8E88F54B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1" y="0"/>
            <a:ext cx="10272889" cy="771525"/>
          </a:xfrm>
        </p:spPr>
        <p:txBody>
          <a:bodyPr/>
          <a:lstStyle/>
          <a:p>
            <a:r>
              <a:rPr lang="en-US" dirty="0"/>
              <a:t>Number of Cell Phones in the World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3BDA761-D9EE-E14E-B6E0-0CF3CCA89F67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214261" y="2200275"/>
                <a:ext cx="4986528" cy="3368674"/>
              </a:xfrm>
            </p:spPr>
            <p:txBody>
              <a:bodyPr>
                <a:noAutofit/>
              </a:bodyPr>
              <a:lstStyle/>
              <a:p>
                <a:r>
                  <a:rPr lang="en-US" sz="2000" dirty="0"/>
                  <a:t>The number of cell phones in use worldwide grew from 11 million in 1990 to 319 million in 1998</a:t>
                </a:r>
              </a:p>
              <a:p>
                <a:r>
                  <a:rPr lang="en-US" sz="2000" dirty="0"/>
                  <a:t>Assume the growth pattern is exponential. Find the annual growth rate for the number of cell phones in use and the exponential function that models the process</a:t>
                </a:r>
              </a:p>
              <a:p>
                <a:r>
                  <a:rPr lang="en-US" sz="2000" dirty="0"/>
                  <a:t>Let P – number of cell phones in use (in millions)</a:t>
                </a:r>
              </a:p>
              <a:p>
                <a:r>
                  <a:rPr lang="en-US" sz="2000" dirty="0"/>
                  <a:t> t – number of years since 1998</a:t>
                </a:r>
              </a:p>
              <a:p>
                <a:r>
                  <a:rPr lang="en-US" sz="2000" dirty="0"/>
                  <a:t>Then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= 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; need to find A and b, given the two points (0 ,11) and (8, 319)</a:t>
                </a: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3BDA761-D9EE-E14E-B6E0-0CF3CCA89F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214261" y="2200275"/>
                <a:ext cx="4986528" cy="3368674"/>
              </a:xfrm>
              <a:blipFill>
                <a:blip r:embed="rId2"/>
                <a:stretch>
                  <a:fillRect l="-2323" t="-24774" r="-2200" b="-10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EEDA0A1-F66B-C148-9007-A098D6C5A9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840312" y="2277668"/>
            <a:ext cx="4539342" cy="248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98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F168F7-4297-4543-A67D-31265AEE1C89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611827" y="1274617"/>
                <a:ext cx="9968089" cy="4199412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First, we substitute the coordinates of the first point t = 0 and P = 11 in the equation to get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(0)</m:t>
                    </m:r>
                  </m:oMath>
                </a14:m>
                <a:r>
                  <a:rPr lang="en-US" sz="2400" dirty="0"/>
                  <a:t> = 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=11</m:t>
                    </m:r>
                  </m:oMath>
                </a14:m>
                <a:r>
                  <a:rPr lang="en-US" sz="2400" dirty="0"/>
                  <a:t>; remember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400" dirty="0"/>
                  <a:t>=1 for any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So our function becomes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=  11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US" sz="2400" dirty="0"/>
              </a:p>
              <a:p>
                <a:r>
                  <a:rPr lang="en-US" sz="2400" dirty="0"/>
                  <a:t>To determine b we use the second point, namely t = 8 and P = 319, to get </a:t>
                </a:r>
                <a:endParaRPr lang="en-US" sz="240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(8)</m:t>
                    </m:r>
                  </m:oMath>
                </a14:m>
                <a:r>
                  <a:rPr lang="en-US" sz="2400" dirty="0"/>
                  <a:t> =  11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=319</m:t>
                    </m:r>
                  </m:oMath>
                </a14:m>
                <a:r>
                  <a:rPr lang="en-US" sz="2400" dirty="0"/>
                  <a:t> (divide by 11)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319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=29; </m:t>
                    </m:r>
                  </m:oMath>
                </a14:m>
                <a:r>
                  <a:rPr lang="en-US" sz="2400" b="0" dirty="0"/>
                  <a:t> (take eight root)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g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29</m:t>
                          </m:r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≈1.5234</m:t>
                      </m:r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So we have found that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=  11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(1.5234)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F168F7-4297-4543-A67D-31265AEE1C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611827" y="1274617"/>
                <a:ext cx="9968089" cy="4199412"/>
              </a:xfrm>
              <a:blipFill>
                <a:blip r:embed="rId2"/>
                <a:stretch>
                  <a:fillRect l="-1527" t="-3012" b="-1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23D6C59B-1ECB-481C-88F5-021C2D6C3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1" y="0"/>
            <a:ext cx="10272889" cy="771525"/>
          </a:xfrm>
        </p:spPr>
        <p:txBody>
          <a:bodyPr/>
          <a:lstStyle/>
          <a:p>
            <a:r>
              <a:rPr lang="en-US" dirty="0"/>
              <a:t>Number of Cell Phones in the World</a:t>
            </a:r>
          </a:p>
        </p:txBody>
      </p:sp>
    </p:spTree>
    <p:extLst>
      <p:ext uri="{BB962C8B-B14F-4D97-AF65-F5344CB8AC3E}">
        <p14:creationId xmlns:p14="http://schemas.microsoft.com/office/powerpoint/2010/main" val="377483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k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Custom 1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ke" id="{7BF31CE2-3C1B-45FC-9384-503691636CF1}" vid="{A7BB91BF-794A-4FF7-8CCE-45B879453F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6293</TotalTime>
  <Words>973</Words>
  <Application>Microsoft Office PowerPoint</Application>
  <PresentationFormat>Widescreen</PresentationFormat>
  <Paragraphs>91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</vt:lpstr>
      <vt:lpstr>Cambria Math</vt:lpstr>
      <vt:lpstr>TI84EmuKeys</vt:lpstr>
      <vt:lpstr>Wingdings</vt:lpstr>
      <vt:lpstr>Mike</vt:lpstr>
      <vt:lpstr>  Exponential Growth Functions  Doubling Time; Fitting Exponential to Two Points</vt:lpstr>
      <vt:lpstr>Doubling Time of Niger’s Population</vt:lpstr>
      <vt:lpstr>Doubling time of exponential growth</vt:lpstr>
      <vt:lpstr>Doubling time of world population</vt:lpstr>
      <vt:lpstr>Example 6: Doubling Time</vt:lpstr>
      <vt:lpstr>Solving Equations Graphically: TI 83/84</vt:lpstr>
      <vt:lpstr>Finding an Exponential Function Through Two Points</vt:lpstr>
      <vt:lpstr>Number of Cell Phones in the World</vt:lpstr>
      <vt:lpstr>Number of Cell Phones in the World</vt:lpstr>
      <vt:lpstr>Number of Cell Phones in the World</vt:lpstr>
      <vt:lpstr>Determining if a Set of Data is Exponential</vt:lpstr>
      <vt:lpstr>Is the given data set exponential? If yes, what its growth rate?</vt:lpstr>
      <vt:lpstr>Is the given data set exponential? If yes, what its growth rate?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 Tzenova</dc:creator>
  <cp:lastModifiedBy>Michael Fernandez</cp:lastModifiedBy>
  <cp:revision>177</cp:revision>
  <dcterms:created xsi:type="dcterms:W3CDTF">2019-06-12T21:35:10Z</dcterms:created>
  <dcterms:modified xsi:type="dcterms:W3CDTF">2020-10-07T02:44:04Z</dcterms:modified>
</cp:coreProperties>
</file>